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98" r:id="rId3"/>
    <p:sldId id="297" r:id="rId4"/>
    <p:sldId id="259" r:id="rId5"/>
    <p:sldId id="260" r:id="rId6"/>
    <p:sldId id="261" r:id="rId7"/>
    <p:sldId id="262" r:id="rId8"/>
    <p:sldId id="263" r:id="rId9"/>
    <p:sldId id="286" r:id="rId10"/>
    <p:sldId id="293" r:id="rId11"/>
    <p:sldId id="294" r:id="rId12"/>
    <p:sldId id="295" r:id="rId13"/>
    <p:sldId id="288" r:id="rId14"/>
    <p:sldId id="296" r:id="rId15"/>
    <p:sldId id="289" r:id="rId16"/>
    <p:sldId id="257" r:id="rId17"/>
    <p:sldId id="277" r:id="rId18"/>
    <p:sldId id="278" r:id="rId19"/>
    <p:sldId id="283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19AFBF8-05B6-4909-B601-C4C485B787DA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F6C1D7AE-BA6C-4B0F-A1F0-694FE348C1A8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12DA16A-62B0-4A36-8CA4-F121810D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37FFDD-911A-415B-9A47-A5915998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0C4785-B62B-41EA-AAFB-C706D59D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251588-4504-43A0-8ABD-DC9B880E437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525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B16F-9229-4CF8-84C9-D89CF073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1E671-1C85-4842-B8DF-6E00E467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FE499-7744-4F0D-A035-5C73D043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EFA0-7DB2-4456-9364-76D3D5F79B4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686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1FDF-E807-4D90-8CE7-C8030632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FC55-E0F4-479C-873B-8C6C80D8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98332-6F67-49B8-B771-0C0E652A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326E-25FF-4601-9341-8B7DB18F261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197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27BD-CA77-4DED-8F4E-8C447380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5181C-1113-4176-8B82-1C3A1FB0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0A7CB-2260-4CC9-91F7-B8E89A72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939B9-A8AA-4645-BF4F-5F3B31239E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09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D1C640C9-DC3C-4A52-B1CC-612FFC816098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3D84CC-73A6-4285-A72A-5D1AD459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A51F1E-4C6B-46DC-B187-29145193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4DDE5-082C-42FA-87FE-081C4598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6704-E44B-4582-B099-447FC0E0DF5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092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1491B9-B6FB-4DA2-ABD5-A1A6B662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86E29A-D7B2-4ED5-8090-D1E3F595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BE477-552D-4268-8E26-6DA1FC50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D0CD-4127-4AD3-875C-CC0BB220BB0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35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E1978C-69EA-4A96-B326-DD430CA1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8F07A7-D63D-4FCD-A6A0-C309070D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5B6122-00CA-47C1-988E-7E93E1E1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4ED8-BB28-46C8-86B6-EB72E720278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84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EA5FA9-28F0-4F8B-9E79-75505DDE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F60862-B0A2-4113-821E-C9C0FD3E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CA2C15-EA68-4603-A3AA-7EA5043A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443A-C256-44DC-8BE9-39B31297BE3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167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8FBD44-F5A0-42E8-81EB-EC6399A0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AA1307-389A-4449-AE71-8CC0BA20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349758-F763-4031-9907-69DAB784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71B1-A110-4DB9-ABBA-6F32EAE4054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520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FDD6B6-3BF2-4DEB-BA21-8686C52A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36B8AC-D5DE-4B5E-B604-2D42850A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428D6-7B90-444D-8302-10A4A92D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8FF4-6328-4370-A717-1E75AC5E08F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542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1E6C8D-EE13-454C-9EDB-A6FA403A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5EFB52-3F41-418B-9168-0947204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4B916-13EC-4809-8BA1-9D708B07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659E-22C4-4C1C-8F11-C3B9371A025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300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CB23DA-4B58-488C-B565-3B5F728C2D8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00C9DFC-38EE-4F14-A7CD-F4247F732F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067AA3A-EDC8-419B-8C69-892F978952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ED034-C888-4CD6-9B60-6D761001E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38F96-94AE-48CD-85E7-524B1C4E7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81356-8D59-49E0-98A6-3D040A726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B15DDF04-0BF1-4949-B8DA-85171C409FB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7" r:id="rId2"/>
    <p:sldLayoutId id="214748389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7YvYMXNY_7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iwB4wH5sgQ&amp;list=PL96YBhEgDJSln0OQHihDUbY2ax_BiA9TU&amp;index=5" TargetMode="External"/><Relationship Id="rId2" Type="http://schemas.openxmlformats.org/officeDocument/2006/relationships/hyperlink" Target="https://www.youtube.com/watch?v=hBd7B7ucVK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DFEF3E74-BB69-4CB9-8295-F87842EE3E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4437063"/>
            <a:ext cx="6575425" cy="820737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4099" name="Picture 5" descr="Fotografija osebe Tradicionalni slovenski zajtrk.">
            <a:extLst>
              <a:ext uri="{FF2B5EF4-FFF2-40B4-BE49-F238E27FC236}">
                <a16:creationId xmlns:a16="http://schemas.microsoft.com/office/drawing/2014/main" id="{33386C85-3FDD-4BCA-B582-0FC7C12E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452438"/>
            <a:ext cx="655161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1C332A-5EF6-48E1-86BC-B2249F92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Sadje in zelenjava  lokalnega izvora imata višjo hranilno in biološko vrednost</a:t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19E106-27F5-49D8-AD22-BFFD5541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2349500"/>
            <a:ext cx="7404100" cy="3098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Hrana lokalnega izvora ima zaradi primerne dozorelosti </a:t>
            </a:r>
            <a:r>
              <a:rPr lang="sl-SI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višjo biološko vrednost</a:t>
            </a: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zaradi krajše poti od pridelovalca do potrošnika pa imajo taka živila tudi </a:t>
            </a:r>
            <a:r>
              <a:rPr lang="sl-SI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višjo hranilno vrednost</a:t>
            </a: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 vsebujejo manj pesticidov.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6455B-001C-4B7D-883B-2A0C603F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Hrana lokalnega izvora vsebuje manj konzervansov</a:t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45FF0F-7325-4F71-851E-8128926A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3" y="2060575"/>
            <a:ext cx="7405687" cy="331311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Hrana, pridelana v naši bližini, je obrana dan ali dva, preden konča na našem krožniku. Pri sadju in zelenjavi domačega izvora zaradi bližine pridelave</a:t>
            </a:r>
            <a:r>
              <a:rPr lang="sl-SI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ni treba uporabljati konzervansov</a:t>
            </a: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kar je pomemben dejavnik pri našem zdravju.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0D8290-203B-4D8C-A8AA-BC8F72BF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Tradicionalen okus</a:t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611432-411E-4555-9E7E-0899F5EE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773238"/>
            <a:ext cx="7404100" cy="338455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Lokalna hrana je bolj zrela, sveža in polnejšega okusa. Takšna hrana je sicer lahko manj privlačnega videza in manj obstojna, vendar pa jo prepoznate po bogatem in </a:t>
            </a:r>
            <a:r>
              <a:rPr lang="sl-SI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tradicionalnem okusu</a:t>
            </a: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katerega smo navajeni iz svojega otroštva.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62A876-E0D5-4B7E-A561-DAA81676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Hrana lokalnega izvora ohranja genetsko pestrost</a:t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B42BCD-44D3-40B0-A5E9-2102BC512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133600"/>
            <a:ext cx="7543800" cy="23749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Lokalni proizvajalci hrane vzgajajo več različnih vrst sadja in zelenjave in s tem zagotovijo daljšo žetveno sezono, boljši videz in boljši okus pridelka.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3924F-4E64-4D22-BED7-3C6E77E0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7275" cy="2027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kupovanjem hrane lokalnega porekla podpiramo lokalne pridelovalce</a:t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7914E4-A5C8-403C-8A10-0772EAE6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2276475"/>
            <a:ext cx="7405687" cy="29559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nakupovanjem lokalnih pridelkov in podpiranjem lokalnih kmetovalcev podpiramo lokalno kmetijstvo, samooskrbo in okolje ter skrbimo za to, da bodo </a:t>
            </a:r>
            <a:r>
              <a:rPr lang="sl-SI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kmetije</a:t>
            </a: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 naši skupnosti obstajale tudi v prihodnosti.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011F5C-64BF-4CD8-851D-B8E83A8E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8" y="908050"/>
            <a:ext cx="7407275" cy="109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Skrbimo za naše okolje</a:t>
            </a:r>
            <a:b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37069D-CC3A-4A1F-9D53-72669B83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1993900"/>
            <a:ext cx="7543800" cy="295275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Negativne posledice daljšega prevoza so večji izpusti toplogrednih plinov in pri skladiščenju hrane nastane tudi več </a:t>
            </a:r>
            <a:r>
              <a:rPr lang="sl-SI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embalaže</a:t>
            </a: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je težko razgradljiva in je zato problematičen odpadni material.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EF86145-BF77-498C-895D-D4C0FB3ED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altLang="sl-SI" b="1">
                <a:solidFill>
                  <a:schemeClr val="tx1">
                    <a:lumMod val="75000"/>
                    <a:lumOff val="25000"/>
                  </a:schemeClr>
                </a:solidFill>
              </a:rPr>
              <a:t>Bonton pri mizi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1EAFA12-E348-43AA-AAC7-B356605045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A3284425-3952-4D0E-B222-712974C3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5801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9BB82121-15E8-4158-9510-6356F549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altLang="sl-SI" b="1">
                <a:solidFill>
                  <a:schemeClr val="tx1">
                    <a:lumMod val="75000"/>
                    <a:lumOff val="25000"/>
                  </a:schemeClr>
                </a:solidFill>
              </a:rPr>
              <a:t>Bonton pri mizi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B2C534FB-91E7-4815-8B66-FF2272B0F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Preden sedeš za mizo si umij roke.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Svoj stol pritisni kolikor mogoče k mizi.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stolu sedimo zravnano.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Jesti začnemo, ko se vsi posedejo okrog mize 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 si zaželijo dober tek.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naslanjaj komolcev na mizo in poskusi 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jesti čim bolj neslišno.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usta nesemo manjše grižljaje in jemo 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z zaprtimi usti. </a:t>
            </a:r>
          </a:p>
          <a:p>
            <a:pPr marL="91440" indent="-91440" eaLnBrk="1" fontAlgn="auto" hangingPunct="1">
              <a:spcAft>
                <a:spcPts val="0"/>
              </a:spcAft>
              <a:buFontTx/>
              <a:buChar char="-"/>
              <a:defRPr/>
            </a:pPr>
            <a:endParaRPr lang="sl-SI" alt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0A5EF215-A2D0-4695-B074-2ED82183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altLang="sl-SI" b="1">
                <a:solidFill>
                  <a:schemeClr val="tx1">
                    <a:lumMod val="75000"/>
                    <a:lumOff val="25000"/>
                  </a:schemeClr>
                </a:solidFill>
              </a:rPr>
              <a:t>Bonton pri mizi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BF9AF2BD-7914-4F48-8D1C-3DC6142E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7995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Hrane in pijače ne srebamo naglas.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Prtiček si položimo v naročje in ga uporabljajo 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za brisanje ust.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Pravilno uporabljamo pribor.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mizo ne sprožamo prepirov, pogovor naj 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bo lahkoten in prijeten.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seboj pospravimo krožnik, pribor in prtiček.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sl-SI" alt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CE6BA431-D45B-4E95-B77F-16078DFF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413" cy="1139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altLang="sl-S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8E56B191-5A92-4B65-880A-83EF21AFB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>
                <a:hlinkClick r:id="rId2"/>
              </a:rPr>
              <a:t>https://www.youtube.com/watch?v=7YvYMXNY_70</a:t>
            </a:r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22532" name="Picture 5" descr="https://i.ytimg.com/vi/7YvYMXNY_70/maxresdefault.jpg">
            <a:extLst>
              <a:ext uri="{FF2B5EF4-FFF2-40B4-BE49-F238E27FC236}">
                <a16:creationId xmlns:a16="http://schemas.microsoft.com/office/drawing/2014/main" id="{53783A0D-43E8-4DDB-AD2C-B84C5316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49275"/>
            <a:ext cx="848201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2492B88-066C-4A9B-81FC-5BA334E3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123" name="Picture 2" descr="Fotografija osebe Tradicionalni slovenski zajtrk.">
            <a:extLst>
              <a:ext uri="{FF2B5EF4-FFF2-40B4-BE49-F238E27FC236}">
                <a16:creationId xmlns:a16="http://schemas.microsoft.com/office/drawing/2014/main" id="{4E823956-D13D-4551-99D5-47EF57771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549275"/>
            <a:ext cx="6861175" cy="57499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CEB8317F-A059-49D4-9D0D-7544C070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7" name="Picture 2" descr="Fotografija osebe Tradicionalni slovenski zajtrk.">
            <a:extLst>
              <a:ext uri="{FF2B5EF4-FFF2-40B4-BE49-F238E27FC236}">
                <a16:creationId xmlns:a16="http://schemas.microsoft.com/office/drawing/2014/main" id="{96224A84-6DE2-4DA9-9369-39B29B3CDA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476250"/>
            <a:ext cx="6788150" cy="56911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8C336C0-4F8E-4E26-B298-5DE1ED2DF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altLang="sl-SI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D3810BA-91A9-4346-8A16-F0ECF474ED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4076700"/>
            <a:ext cx="7848600" cy="255587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altLang="sl-SI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sl-SI" altLang="sl-SI" sz="3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Kmetija Podpečan iz Galicije</a:t>
            </a:r>
          </a:p>
        </p:txBody>
      </p:sp>
      <p:pic>
        <p:nvPicPr>
          <p:cNvPr id="7172" name="Picture 6" descr="Fotografija osebe Tradicionalni slovenski zajtrk.">
            <a:extLst>
              <a:ext uri="{FF2B5EF4-FFF2-40B4-BE49-F238E27FC236}">
                <a16:creationId xmlns:a16="http://schemas.microsoft.com/office/drawing/2014/main" id="{6F393A54-BE8F-4FA7-933C-8856CAB6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472238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48F554-910D-4E68-9C5E-79987C0AA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altLang="sl-SI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65473AA-6564-4E99-A5A8-F60C7B86F2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44450" y="5513388"/>
            <a:ext cx="9036050" cy="1079500"/>
          </a:xfrm>
        </p:spPr>
        <p:txBody>
          <a:bodyPr rtlCol="0">
            <a:normAutofit fontScale="92500"/>
          </a:bodyPr>
          <a:lstStyle/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altLang="sl-SI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sl-SI" altLang="sl-SI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Kmetija Goršek iz Frankolovega</a:t>
            </a:r>
          </a:p>
        </p:txBody>
      </p:sp>
      <p:pic>
        <p:nvPicPr>
          <p:cNvPr id="8196" name="Picture 6" descr="Fotografija osebe Tradicionalni slovenski zajtrk.">
            <a:extLst>
              <a:ext uri="{FF2B5EF4-FFF2-40B4-BE49-F238E27FC236}">
                <a16:creationId xmlns:a16="http://schemas.microsoft.com/office/drawing/2014/main" id="{F86781DF-533F-4394-8BA7-D2881A98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0525"/>
            <a:ext cx="6078538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9D3EE55-72C3-4298-8892-400D5AF57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altLang="sl-S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52CCA03-8A08-4BFD-8515-C052512F90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363" y="5876925"/>
            <a:ext cx="8229600" cy="574675"/>
          </a:xfrm>
        </p:spPr>
        <p:txBody>
          <a:bodyPr rtlCol="0">
            <a:normAutofit fontScale="92500" lnSpcReduction="20000"/>
          </a:bodyPr>
          <a:lstStyle/>
          <a:p>
            <a:pPr marL="91440" indent="-9144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sl-SI" altLang="sl-SI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Kmetija Flis iz Šempetra</a:t>
            </a:r>
          </a:p>
        </p:txBody>
      </p:sp>
      <p:pic>
        <p:nvPicPr>
          <p:cNvPr id="9220" name="Picture 6" descr="Fotografija osebe Tradicionalni slovenski zajtrk.">
            <a:extLst>
              <a:ext uri="{FF2B5EF4-FFF2-40B4-BE49-F238E27FC236}">
                <a16:creationId xmlns:a16="http://schemas.microsoft.com/office/drawing/2014/main" id="{C97ABD78-D3BC-4B1A-82BD-F66A6C50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6405562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DAFC6E3-83FE-4AE2-B9A0-E8F5AD55D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altLang="sl-S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2C7F29-9244-4B00-BEBB-892FE255D5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5300663"/>
            <a:ext cx="8507412" cy="14065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altLang="sl-SI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sl-SI" altLang="sl-SI" sz="3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Čebelarsko društvo Vojnik</a:t>
            </a:r>
            <a:endParaRPr lang="sl-SI" altLang="sl-SI" sz="39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6" descr="Fotografija osebe Tradicionalni slovenski zajtrk.">
            <a:extLst>
              <a:ext uri="{FF2B5EF4-FFF2-40B4-BE49-F238E27FC236}">
                <a16:creationId xmlns:a16="http://schemas.microsoft.com/office/drawing/2014/main" id="{2BE46FC0-F17A-4F6A-9859-29B2DC4B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04813"/>
            <a:ext cx="5951538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416B677-F7B7-472B-B159-2610EF854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altLang="sl-S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43AB6AD-9559-49AB-ABDF-9DF39F85BF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084763"/>
            <a:ext cx="8229600" cy="1046162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alt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altLang="sl-SI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</p:txBody>
      </p:sp>
      <p:sp>
        <p:nvSpPr>
          <p:cNvPr id="11269" name="PoljeZBesedilom 1">
            <a:extLst>
              <a:ext uri="{FF2B5EF4-FFF2-40B4-BE49-F238E27FC236}">
                <a16:creationId xmlns:a16="http://schemas.microsoft.com/office/drawing/2014/main" id="{80B63F59-AD8B-4C02-A332-8BFFFCFC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45125"/>
            <a:ext cx="770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sl-SI" altLang="sl-SI" sz="4000" b="1">
                <a:latin typeface="Arial" panose="020B0604020202020204" pitchFamily="34" charset="0"/>
                <a:cs typeface="Arial" panose="020B0604020202020204" pitchFamily="34" charset="0"/>
              </a:rPr>
              <a:t>Kmetija Pšaker iz Braslovč</a:t>
            </a:r>
          </a:p>
        </p:txBody>
      </p:sp>
      <p:pic>
        <p:nvPicPr>
          <p:cNvPr id="11270" name="Picture 8" descr="Rezultat iskanja slik za znak za ekoloÅ¡ko Å¾ivilo">
            <a:extLst>
              <a:ext uri="{FF2B5EF4-FFF2-40B4-BE49-F238E27FC236}">
                <a16:creationId xmlns:a16="http://schemas.microsoft.com/office/drawing/2014/main" id="{1E1B9720-2CDF-4B71-BFE7-77FCC007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3803650"/>
            <a:ext cx="23399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69AFA25-7AEA-49DE-8E7E-7AAE03DDEBE9}"/>
              </a:ext>
            </a:extLst>
          </p:cNvPr>
          <p:cNvSpPr txBox="1"/>
          <p:nvPr/>
        </p:nvSpPr>
        <p:spPr>
          <a:xfrm>
            <a:off x="387350" y="1309688"/>
            <a:ext cx="2962275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atin typeface="+mn-lt"/>
              </a:rPr>
              <a:t>Zapri oči in ga povohaj….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l-SI" sz="20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atin typeface="+mn-lt"/>
              </a:rPr>
              <a:t>Diši a ne?</a:t>
            </a:r>
          </a:p>
        </p:txBody>
      </p:sp>
      <p:pic>
        <p:nvPicPr>
          <p:cNvPr id="11271" name="Picture 10" descr="Fotografija osebe Tradicionalni slovenski zajtrk.">
            <a:extLst>
              <a:ext uri="{FF2B5EF4-FFF2-40B4-BE49-F238E27FC236}">
                <a16:creationId xmlns:a16="http://schemas.microsoft.com/office/drawing/2014/main" id="{CE44B637-D290-4BF6-B762-B721742C5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30250"/>
            <a:ext cx="5275263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EE256-554B-4534-B628-C54E677E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81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je skupnega živilom?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3AFCB7-D6CA-4B70-AE19-11BA3A6D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341438"/>
            <a:ext cx="7543800" cy="4527550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 so pridelana v Sloveniji.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Niso predelana, </a:t>
            </a:r>
          </a:p>
          <a:p>
            <a:pPr marL="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nič jim nismo odvzeli in nič dodali.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 poznaš ta znak?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sl-SI" sz="2400" dirty="0">
                <a:hlinkClick r:id="rId2"/>
              </a:rPr>
              <a:t>https://www.youtube.com/watch?v=hBd7B7ucVKw</a:t>
            </a:r>
            <a:endParaRPr lang="sl-SI" sz="2400" dirty="0"/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je naša super hrana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400" dirty="0">
                <a:hlinkClick r:id="rId3"/>
              </a:rPr>
              <a:t>https://www.youtube.com/watch?v=NiwB4wH5sgQ&amp;list=PL96YBhEgDJSln0OQHihDUbY2ax_BiA9TU&amp;index=5</a:t>
            </a: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2" name="Picture 6" descr="http://lokalna-kakovost.si/wp-content/uploads/2014/08/izbrana-kakovost.jpg">
            <a:extLst>
              <a:ext uri="{FF2B5EF4-FFF2-40B4-BE49-F238E27FC236}">
                <a16:creationId xmlns:a16="http://schemas.microsoft.com/office/drawing/2014/main" id="{8BE57E01-D149-41AB-8CAE-E8F62E69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25538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TM03457444[[fn=Osnova]]</Template>
  <TotalTime>375</TotalTime>
  <Words>355</Words>
  <Application>Microsoft Office PowerPoint</Application>
  <PresentationFormat>Diaprojekcija na zaslonu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Corbel</vt:lpstr>
      <vt:lpstr>Arial</vt:lpstr>
      <vt:lpstr>Calibri</vt:lpstr>
      <vt:lpstr>Wingdings</vt:lpstr>
      <vt:lpstr>Osnovno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Kaj je skupnega živilom?</vt:lpstr>
      <vt:lpstr> Sadje in zelenjava  lokalnega izvora imata višjo hranilno in biološko vrednost </vt:lpstr>
      <vt:lpstr>Hrana lokalnega izvora vsebuje manj konzervansov </vt:lpstr>
      <vt:lpstr> Tradicionalen okus </vt:lpstr>
      <vt:lpstr>Hrana lokalnega izvora ohranja genetsko pestrost </vt:lpstr>
      <vt:lpstr>S kupovanjem hrane lokalnega porekla podpiramo lokalne pridelovalce </vt:lpstr>
      <vt:lpstr>Skrbimo za naše okolje </vt:lpstr>
      <vt:lpstr>Bonton pri mizi</vt:lpstr>
      <vt:lpstr>Bonton pri mizi</vt:lpstr>
      <vt:lpstr>Bonton pri mizi</vt:lpstr>
      <vt:lpstr>PowerPointova predstavitev</vt:lpstr>
    </vt:vector>
  </TitlesOfParts>
  <Company>OS VOJNIK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slovenske hrane  Slovenski tradicionalni zajtrk</dc:title>
  <dc:creator>OS VOJNIK</dc:creator>
  <cp:lastModifiedBy>Jure</cp:lastModifiedBy>
  <cp:revision>96</cp:revision>
  <dcterms:created xsi:type="dcterms:W3CDTF">2013-11-13T14:11:03Z</dcterms:created>
  <dcterms:modified xsi:type="dcterms:W3CDTF">2019-11-13T16:01:39Z</dcterms:modified>
</cp:coreProperties>
</file>